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86" r:id="rId2"/>
    <p:sldId id="349" r:id="rId3"/>
    <p:sldId id="350" r:id="rId4"/>
    <p:sldId id="345" r:id="rId5"/>
    <p:sldId id="346" r:id="rId6"/>
    <p:sldId id="347" r:id="rId7"/>
    <p:sldId id="348" r:id="rId8"/>
    <p:sldId id="387" r:id="rId9"/>
    <p:sldId id="388" r:id="rId10"/>
    <p:sldId id="389" r:id="rId11"/>
    <p:sldId id="390" r:id="rId12"/>
    <p:sldId id="391" r:id="rId13"/>
    <p:sldId id="392" r:id="rId14"/>
    <p:sldId id="393" r:id="rId15"/>
    <p:sldId id="394" r:id="rId16"/>
    <p:sldId id="395" r:id="rId17"/>
    <p:sldId id="396" r:id="rId18"/>
    <p:sldId id="397" r:id="rId19"/>
    <p:sldId id="398" r:id="rId20"/>
    <p:sldId id="399" r:id="rId21"/>
    <p:sldId id="353" r:id="rId22"/>
    <p:sldId id="354" r:id="rId23"/>
    <p:sldId id="400" r:id="rId24"/>
    <p:sldId id="401" r:id="rId25"/>
    <p:sldId id="40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77E2DC-D6BF-4D73-A064-93DD9BC1F02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6A013-C0AC-49FE-AA14-3D33DDA9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82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9A2306-C0EA-4DF0-B832-5955C15C14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28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53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90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38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44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30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91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22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30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17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75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26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02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78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64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97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70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C7FD2-3E8D-440A-AB94-082031662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BA6117-4723-4D77-B434-1E84FD77F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44A21-1D6C-4573-8999-EBC7C0F16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056A8-B2D2-45AC-B047-51580B171F8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0C4B3-CFBF-4DA2-A2FC-04F346A6A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CC44A-5171-4872-86AC-0ECF20AD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8713B-1D34-4245-8EA5-617BF88C6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71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128D-5C27-4040-9AE3-B5C2CACBC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6D84CC-11AF-4137-B084-92CF9BF777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B5C14-5680-44CF-8A0C-757254202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056A8-B2D2-45AC-B047-51580B171F8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B39DB-C9E5-4DC9-9E92-B8D65EB9F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C8B48-C1E4-4107-B6BE-59D3279DA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8713B-1D34-4245-8EA5-617BF88C6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87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598061-0FB6-4847-8D26-D380FFDAFE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67DC8E-6CD8-40D6-AA5C-ED16FD443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1E30D-FA2C-4DA2-BE57-2A7F6D115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056A8-B2D2-45AC-B047-51580B171F8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09DD4-EC84-48EA-8B16-1C5E959B4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8FFA6-A695-45D8-B42D-21EDBD6A3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8713B-1D34-4245-8EA5-617BF88C6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96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E744E-D9B4-4944-A6DE-59BB1FAD1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E14EF-D26D-4D6E-8EF9-17E6955A1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0905E-77C2-4476-AD8C-1E9EB9AD6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056A8-B2D2-45AC-B047-51580B171F8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521A8E-A9A2-4A35-9A96-92C61C171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9DC7E-ED1D-4C69-B59C-3957B31CE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8713B-1D34-4245-8EA5-617BF88C6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30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BC518-C542-454B-8D86-7C30B5CBD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75863-BE47-4618-9F51-4E466612E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3B3FE-C64A-469A-8FDE-79DFB92BE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056A8-B2D2-45AC-B047-51580B171F8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BC0DE-C274-46C8-8AFE-8410813B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0C1B2-4E51-4E93-9CA7-D43EA6FAA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8713B-1D34-4245-8EA5-617BF88C6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6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6A546-5130-4E35-89AA-254BE21E9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6EA9E-A728-42D6-BA88-CBEA11AC1C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9BA3A-2BF5-4672-85F3-50E1DFA71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707EE6-AEA4-468C-890C-644D0C65E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056A8-B2D2-45AC-B047-51580B171F8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3CE71-42EE-4D2A-AB16-8163B5992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7447F-E25E-429A-AC11-66DF615F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8713B-1D34-4245-8EA5-617BF88C6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52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04CF3-BCF8-4556-9F0A-4A4E701B5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43620-C6F2-4189-83BD-9F4C1830D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34D02-1398-45BB-B8C9-9C6A6C98D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AA0B1-80B7-4D0D-9B16-E5F9AB71E4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1FEC5-E938-40C1-A561-D798326962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E9AF5B-7BF0-46C4-B83F-0FD6C7E3A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056A8-B2D2-45AC-B047-51580B171F8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80841D-7AD6-4CB0-B525-73A2AC2E3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338AB5-162E-47E2-A404-57E3842F9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8713B-1D34-4245-8EA5-617BF88C6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39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0A7D-00A2-4511-BF0B-5C2652248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45E9AC-DB9A-4C7F-ADF2-6C1B25D92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056A8-B2D2-45AC-B047-51580B171F8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9DEB03-ACC3-4421-B9E6-4CB8E823B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37B861-4FB3-4E55-99C3-EB4153ACA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8713B-1D34-4245-8EA5-617BF88C6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15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C6AD6A-46DA-4341-BFB1-F6771BEB0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056A8-B2D2-45AC-B047-51580B171F8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C6B099-D739-4928-AA0F-06888E577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203C0-73EC-41A8-96BD-500103916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8713B-1D34-4245-8EA5-617BF88C6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51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5C35C-83BA-452F-A218-74291B306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37C70-606B-40D1-901B-F16733624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9F1DA-0A73-4849-88C5-AD418D6393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8F9CD4-F775-4DC9-A25E-ED14E060F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056A8-B2D2-45AC-B047-51580B171F8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E6C55-985C-4546-AFB1-4BD3CDDEF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16B68-2A48-491B-8390-A8F2FEC8B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8713B-1D34-4245-8EA5-617BF88C6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78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54E40-39D0-4C89-9C5F-769947E2F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8EC477-555E-49AF-9CD8-01D918DB19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C50EC1-4C35-48E5-AEF3-53158045E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5A3DC-35FA-4CF5-A5BB-C4278A5BE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056A8-B2D2-45AC-B047-51580B171F8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FBF945-3E62-476C-9B67-078AD6547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B9695D-3B31-4D8B-8A8E-CD5AC45BC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8713B-1D34-4245-8EA5-617BF88C6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19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107BD9-1C63-4926-99C4-224B5FD0A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D23A6-FB30-49D1-8C52-1D6AC8A52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26F95-A413-4C0C-A828-E8CFADAC5D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056A8-B2D2-45AC-B047-51580B171F8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052EF-66A7-4C53-9208-B972554DE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498F2-A92D-4A63-A2C8-E40E69945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8713B-1D34-4245-8EA5-617BF88C6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8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3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45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48.png"/><Relationship Id="rId4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48.png"/><Relationship Id="rId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t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t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61267-32D8-4C9C-B155-29935648F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43" y="1722871"/>
            <a:ext cx="1098520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Blind Test Healthy vs Breast Cancer Plasma Samples based on Exosome count using </a:t>
            </a:r>
            <a:r>
              <a:rPr lang="en-US" sz="4000" dirty="0"/>
              <a:t>PANORAMA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496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outdoor object, star, night&#10;&#10;Description automatically generated">
            <a:extLst>
              <a:ext uri="{FF2B5EF4-FFF2-40B4-BE49-F238E27FC236}">
                <a16:creationId xmlns:a16="http://schemas.microsoft.com/office/drawing/2014/main" id="{31692F10-5EBD-4BCA-8D9F-BA3964C42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570" y="2301924"/>
            <a:ext cx="3392594" cy="3427872"/>
          </a:xfrm>
          <a:prstGeom prst="rect">
            <a:avLst/>
          </a:prstGeom>
        </p:spPr>
      </p:pic>
      <p:pic>
        <p:nvPicPr>
          <p:cNvPr id="7" name="Picture 6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9A4A588B-81FC-4621-88A3-63FF1CDE5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285" y="2301924"/>
            <a:ext cx="3392594" cy="34278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60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355 (Ex: 283; Large: 72)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211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than CI stage I lung cancer 1 (950-1558)</a:t>
            </a:r>
          </a:p>
          <a:p>
            <a:r>
              <a:rPr lang="en-US" dirty="0"/>
              <a:t>              	             After wash count matches CI of stage I lung cancer (151-370)	</a:t>
            </a:r>
          </a:p>
          <a:p>
            <a:r>
              <a:rPr lang="en-US" dirty="0"/>
              <a:t>Note: 27 %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63346-873F-4203-9A8B-024CC36385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883" t="16695" r="58312" b="11255"/>
          <a:stretch/>
        </p:blipFill>
        <p:spPr>
          <a:xfrm>
            <a:off x="334105" y="2355403"/>
            <a:ext cx="4275117" cy="348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99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night&#10;&#10;Description automatically generated">
            <a:extLst>
              <a:ext uri="{FF2B5EF4-FFF2-40B4-BE49-F238E27FC236}">
                <a16:creationId xmlns:a16="http://schemas.microsoft.com/office/drawing/2014/main" id="{423F16B3-EE54-4FA3-8220-921476782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863" y="2278841"/>
            <a:ext cx="3392595" cy="3427873"/>
          </a:xfrm>
          <a:prstGeom prst="rect">
            <a:avLst/>
          </a:prstGeom>
        </p:spPr>
      </p:pic>
      <p:pic>
        <p:nvPicPr>
          <p:cNvPr id="6" name="Picture 5" descr="A picture containing outdoor object, star, night sky&#10;&#10;Description automatically generated">
            <a:extLst>
              <a:ext uri="{FF2B5EF4-FFF2-40B4-BE49-F238E27FC236}">
                <a16:creationId xmlns:a16="http://schemas.microsoft.com/office/drawing/2014/main" id="{82170F59-418B-48AF-AFE9-119E96C014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100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251" y="2285025"/>
            <a:ext cx="3392595" cy="34278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61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713 (Ex: 283; Large: 193)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290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453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than CI stage I lung cancer 1 (950-1558) but significantly higher than normal</a:t>
            </a:r>
          </a:p>
          <a:p>
            <a:r>
              <a:rPr lang="en-US" dirty="0"/>
              <a:t>              	             After wash count matches CI of stage I lung cancer (151-370)	</a:t>
            </a:r>
          </a:p>
          <a:p>
            <a:r>
              <a:rPr lang="en-US" dirty="0"/>
              <a:t>Note: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12EDB-83E1-4BF1-9394-412CD79D42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273" t="17429" r="57922" b="11255"/>
          <a:stretch/>
        </p:blipFill>
        <p:spPr>
          <a:xfrm>
            <a:off x="370103" y="2301924"/>
            <a:ext cx="4231168" cy="341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42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tar, outdoor object, dark, night&#10;&#10;Description automatically generated">
            <a:extLst>
              <a:ext uri="{FF2B5EF4-FFF2-40B4-BE49-F238E27FC236}">
                <a16:creationId xmlns:a16="http://schemas.microsoft.com/office/drawing/2014/main" id="{51B15159-338F-41F7-8DD3-4903D76A3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911" y="2285211"/>
            <a:ext cx="3380956" cy="3416113"/>
          </a:xfrm>
          <a:prstGeom prst="rect">
            <a:avLst/>
          </a:prstGeom>
        </p:spPr>
      </p:pic>
      <p:pic>
        <p:nvPicPr>
          <p:cNvPr id="3" name="Picture 2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11B9BB5C-9D81-4B81-A570-E4E6155C4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790" y="2289706"/>
            <a:ext cx="3380956" cy="341611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62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91 (Ex: 75; Large: 16)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53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CI Healthy (64-172)</a:t>
            </a:r>
          </a:p>
          <a:p>
            <a:r>
              <a:rPr lang="en-US" dirty="0"/>
              <a:t>              	             After wash count slightly higher than CI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45A60-8ABC-4FD3-8B9C-1095888D05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65" t="16980" r="57240" b="11077"/>
          <a:stretch/>
        </p:blipFill>
        <p:spPr>
          <a:xfrm>
            <a:off x="256880" y="2183257"/>
            <a:ext cx="4374943" cy="351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16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dark, night, night sky&#10;&#10;Description automatically generated">
            <a:extLst>
              <a:ext uri="{FF2B5EF4-FFF2-40B4-BE49-F238E27FC236}">
                <a16:creationId xmlns:a16="http://schemas.microsoft.com/office/drawing/2014/main" id="{2CAF140C-1A05-4197-AAC5-DFB71D8D5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709" y="2301924"/>
            <a:ext cx="3398170" cy="3427874"/>
          </a:xfrm>
          <a:prstGeom prst="rect">
            <a:avLst/>
          </a:prstGeom>
        </p:spPr>
      </p:pic>
      <p:pic>
        <p:nvPicPr>
          <p:cNvPr id="4" name="Picture 3" descr="A picture containing outdoor, outdoor object, night, star&#10;&#10;Description automatically generated">
            <a:extLst>
              <a:ext uri="{FF2B5EF4-FFF2-40B4-BE49-F238E27FC236}">
                <a16:creationId xmlns:a16="http://schemas.microsoft.com/office/drawing/2014/main" id="{FABB4F30-EB78-4424-BEF3-1944AB7C63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515" y="2301924"/>
            <a:ext cx="3398170" cy="342787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63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432 (Ex: 348; Large: 84)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292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4531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than CI stage I lung cancer 1 (950-1558) but significantly higher than normal</a:t>
            </a:r>
          </a:p>
          <a:p>
            <a:r>
              <a:rPr lang="en-US" dirty="0"/>
              <a:t>              	             After wash count matches CI of stage I lung cancer (151-370)	</a:t>
            </a:r>
          </a:p>
          <a:p>
            <a:r>
              <a:rPr lang="en-US" dirty="0"/>
              <a:t>Note: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83FAB3-5011-41CC-9B75-40E7BF4D39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81" t="18550" r="57922" b="11984"/>
          <a:stretch/>
        </p:blipFill>
        <p:spPr>
          <a:xfrm>
            <a:off x="405120" y="2301924"/>
            <a:ext cx="4400621" cy="342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1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ark, star, outdoor object, night&#10;&#10;Description automatically generated">
            <a:extLst>
              <a:ext uri="{FF2B5EF4-FFF2-40B4-BE49-F238E27FC236}">
                <a16:creationId xmlns:a16="http://schemas.microsoft.com/office/drawing/2014/main" id="{144A2BD5-C73E-405E-9D68-145254F5B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09518"/>
            <a:ext cx="3392614" cy="3422115"/>
          </a:xfrm>
          <a:prstGeom prst="rect">
            <a:avLst/>
          </a:prstGeom>
        </p:spPr>
      </p:pic>
      <p:pic>
        <p:nvPicPr>
          <p:cNvPr id="4" name="Picture 3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88EBA9BD-BDA3-43A6-8AA9-BEEAEDFA9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15" y="2301924"/>
            <a:ext cx="3380956" cy="342211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64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148 (Ex: 111 ; Large: 37)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18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CI Healthy (64-172)</a:t>
            </a:r>
          </a:p>
          <a:p>
            <a:r>
              <a:rPr lang="en-US" dirty="0"/>
              <a:t>              	             After wash count slightly higher than CI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05868-7A62-4D49-94DF-A5BF88BFEA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50" t="16834" r="57825" b="11077"/>
          <a:stretch/>
        </p:blipFill>
        <p:spPr>
          <a:xfrm>
            <a:off x="465918" y="2231543"/>
            <a:ext cx="4037940" cy="343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06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99906AF6-40B0-4050-9A69-2CD511E92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7000"/>
                    </a14:imgEffect>
                    <a14:imgEffect>
                      <a14:brightnessContrast brigh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075" y="2311723"/>
            <a:ext cx="3392614" cy="3427892"/>
          </a:xfrm>
          <a:prstGeom prst="rect">
            <a:avLst/>
          </a:prstGeom>
        </p:spPr>
      </p:pic>
      <p:pic>
        <p:nvPicPr>
          <p:cNvPr id="6" name="Picture 5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2F1F1B0B-8804-4B7A-9ECC-72DB18F9EC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57" y="2309518"/>
            <a:ext cx="3392614" cy="342789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65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190 (Ex: 142 ; Large: 48)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10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A099685-A35F-4BF1-87B3-70B89A50E8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786" t="16693" r="57143" b="12121"/>
          <a:stretch/>
        </p:blipFill>
        <p:spPr>
          <a:xfrm>
            <a:off x="267646" y="2356070"/>
            <a:ext cx="4361126" cy="337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07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C1CD687F-F70E-408E-BC26-9B683B9FC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7000"/>
                    </a14:imgEffect>
                    <a14:imgEffect>
                      <a14:brightnessContrast bright="84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18082"/>
            <a:ext cx="3398434" cy="3433773"/>
          </a:xfrm>
          <a:prstGeom prst="rect">
            <a:avLst/>
          </a:prstGeom>
        </p:spPr>
      </p:pic>
      <p:pic>
        <p:nvPicPr>
          <p:cNvPr id="3" name="Picture 2" descr="A picture containing outdoor object, night&#10;&#10;Description automatically generated">
            <a:extLst>
              <a:ext uri="{FF2B5EF4-FFF2-40B4-BE49-F238E27FC236}">
                <a16:creationId xmlns:a16="http://schemas.microsoft.com/office/drawing/2014/main" id="{5B5EBF82-6DDC-49DF-8361-5D285AAA8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7000"/>
                    </a14:imgEffect>
                    <a14:imgEffect>
                      <a14:brightnessContrast brigh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489" y="2318082"/>
            <a:ext cx="3392615" cy="34337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66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606 (Ex: 402 ; Large: 204)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224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: Before wash count lower than CI stage I lung cancer 1 (950-1558)</a:t>
            </a:r>
          </a:p>
          <a:p>
            <a:r>
              <a:rPr lang="en-US" dirty="0"/>
              <a:t>              	             After wash count matches CI of stage I lung cancer (151-370)	</a:t>
            </a:r>
          </a:p>
          <a:p>
            <a:r>
              <a:rPr lang="en-US" dirty="0"/>
              <a:t>Note: 9.5 %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CBFAEE-3783-49B6-A7F4-5A1B0C7193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68" t="16883" r="58907" b="11984"/>
          <a:stretch/>
        </p:blipFill>
        <p:spPr>
          <a:xfrm>
            <a:off x="61695" y="2126369"/>
            <a:ext cx="4517665" cy="378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14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C1CD687F-F70E-408E-BC26-9B683B9FC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7000"/>
                    </a14:imgEffect>
                    <a14:imgEffect>
                      <a14:brightnessContrast bright="84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18082"/>
            <a:ext cx="3398434" cy="3433773"/>
          </a:xfrm>
          <a:prstGeom prst="rect">
            <a:avLst/>
          </a:prstGeom>
        </p:spPr>
      </p:pic>
      <p:pic>
        <p:nvPicPr>
          <p:cNvPr id="3" name="Picture 2" descr="A picture containing outdoor object, night&#10;&#10;Description automatically generated">
            <a:extLst>
              <a:ext uri="{FF2B5EF4-FFF2-40B4-BE49-F238E27FC236}">
                <a16:creationId xmlns:a16="http://schemas.microsoft.com/office/drawing/2014/main" id="{5B5EBF82-6DDC-49DF-8361-5D285AAA87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7000"/>
                    </a14:imgEffect>
                    <a14:imgEffect>
                      <a14:brightnessContrast brigh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489" y="2318082"/>
            <a:ext cx="3392615" cy="34337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67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1088 (Ex: 918 ; Large: 170)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Count:196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than CI stage I lung cancer 1 (950-1558)</a:t>
            </a:r>
          </a:p>
          <a:p>
            <a:r>
              <a:rPr lang="en-US" dirty="0"/>
              <a:t>              	             After wash count matches CI of stage I lung cancer (151-370)	</a:t>
            </a:r>
          </a:p>
          <a:p>
            <a:r>
              <a:rPr lang="en-US" dirty="0"/>
              <a:t>Note: 19 %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F4D15-1B81-4EAB-91FC-97681348D3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689" t="16551" r="58701" b="11077"/>
          <a:stretch/>
        </p:blipFill>
        <p:spPr>
          <a:xfrm>
            <a:off x="334912" y="2171747"/>
            <a:ext cx="4340036" cy="358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71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tar, night, outdoor object, dark&#10;&#10;Description automatically generated">
            <a:extLst>
              <a:ext uri="{FF2B5EF4-FFF2-40B4-BE49-F238E27FC236}">
                <a16:creationId xmlns:a16="http://schemas.microsoft.com/office/drawing/2014/main" id="{22F493A3-82AB-4512-B959-F6B2A1489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718" y="2311190"/>
            <a:ext cx="3398434" cy="3433773"/>
          </a:xfrm>
          <a:prstGeom prst="rect">
            <a:avLst/>
          </a:prstGeom>
        </p:spPr>
      </p:pic>
      <p:pic>
        <p:nvPicPr>
          <p:cNvPr id="7" name="Picture 6" descr="A picture containing outdoor, star, outdoor object, night sky&#10;&#10;Description automatically generated">
            <a:extLst>
              <a:ext uri="{FF2B5EF4-FFF2-40B4-BE49-F238E27FC236}">
                <a16:creationId xmlns:a16="http://schemas.microsoft.com/office/drawing/2014/main" id="{0DAD12DE-960E-4354-BC10-875FAC842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437" y="2317833"/>
            <a:ext cx="3398434" cy="34337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68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1420 (Ex: 1079 ; Large: 341)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476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: Before wash count lower than CI stage I lung cancer 1 (950-1558)</a:t>
            </a:r>
          </a:p>
          <a:p>
            <a:r>
              <a:rPr lang="en-US" dirty="0"/>
              <a:t>              	             After wash count higher CI of stage I lung cancer (151-370)	</a:t>
            </a:r>
          </a:p>
          <a:p>
            <a:r>
              <a:rPr lang="en-US" dirty="0"/>
              <a:t>Note: 48 %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5D47C-4A38-4A6D-83C1-D1F0CDE822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94" t="16551" r="57922" b="11077"/>
          <a:stretch/>
        </p:blipFill>
        <p:spPr>
          <a:xfrm>
            <a:off x="339848" y="2274858"/>
            <a:ext cx="4535188" cy="362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22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F07148E4-D041-4C6F-A9B4-3707B9671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210" y="2324032"/>
            <a:ext cx="3398435" cy="3433774"/>
          </a:xfrm>
          <a:prstGeom prst="rect">
            <a:avLst/>
          </a:prstGeom>
        </p:spPr>
      </p:pic>
      <p:pic>
        <p:nvPicPr>
          <p:cNvPr id="3" name="Picture 2" descr="A black and white photo of water droplets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9DBAF08-194C-4EA3-904C-1667608E3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650" y="2324033"/>
            <a:ext cx="3398434" cy="34337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69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669 (Ex: 194 ; Large: 475)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66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 significantly higher CI Healthy (64-172)</a:t>
            </a:r>
          </a:p>
          <a:p>
            <a:r>
              <a:rPr lang="en-US" dirty="0"/>
              <a:t>              	             After wash count higher than CI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D23E2-86B2-4CAC-BEAC-FE99549716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57" t="16551" r="58517" b="11077"/>
          <a:stretch/>
        </p:blipFill>
        <p:spPr>
          <a:xfrm>
            <a:off x="427740" y="2324032"/>
            <a:ext cx="4117196" cy="351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51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70" y="129063"/>
            <a:ext cx="11406702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PANORAMA of Plasma Sample 52 (Prediction: Healthy)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228636" y="6191778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Looks Healthy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783F7F-7463-46A5-A5A3-75B0197109DD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152 (Ex: 117; Large: 35)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88B53C-A016-4274-9B66-BAD86DD82365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5066CD79-BD5A-42FC-8679-7AA2E950F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0" t="4405" r="28711"/>
          <a:stretch/>
        </p:blipFill>
        <p:spPr>
          <a:xfrm>
            <a:off x="24629" y="2016783"/>
            <a:ext cx="3668061" cy="3612838"/>
          </a:xfrm>
        </p:spPr>
      </p:pic>
      <p:pic>
        <p:nvPicPr>
          <p:cNvPr id="9" name="Picture 8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3B2CB3CC-4779-4E9C-940D-FEFC38DA6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884" y="1831474"/>
            <a:ext cx="3963410" cy="4039386"/>
          </a:xfrm>
          <a:prstGeom prst="rect">
            <a:avLst/>
          </a:prstGeom>
        </p:spPr>
      </p:pic>
      <p:pic>
        <p:nvPicPr>
          <p:cNvPr id="14" name="Picture 13" descr="A picture containing star, outdoor object, dark, night&#10;&#10;Description automatically generated">
            <a:extLst>
              <a:ext uri="{FF2B5EF4-FFF2-40B4-BE49-F238E27FC236}">
                <a16:creationId xmlns:a16="http://schemas.microsoft.com/office/drawing/2014/main" id="{34A10296-FE33-4A57-A68B-6BFAAC237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167" y="1831474"/>
            <a:ext cx="4005226" cy="403938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25CE48D-E251-47BB-BC5E-A5EBE8852625}"/>
              </a:ext>
            </a:extLst>
          </p:cNvPr>
          <p:cNvCxnSpPr/>
          <p:nvPr/>
        </p:nvCxnSpPr>
        <p:spPr>
          <a:xfrm>
            <a:off x="7163279" y="5721284"/>
            <a:ext cx="4206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E8A575-FB5D-4CCE-B164-429C1BDB1BAF}"/>
              </a:ext>
            </a:extLst>
          </p:cNvPr>
          <p:cNvCxnSpPr/>
          <p:nvPr/>
        </p:nvCxnSpPr>
        <p:spPr>
          <a:xfrm>
            <a:off x="11324040" y="5712250"/>
            <a:ext cx="4206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1292A044-9859-4582-AECD-3058D878C5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0" t="4405" r="28711"/>
          <a:stretch/>
        </p:blipFill>
        <p:spPr>
          <a:xfrm>
            <a:off x="177029" y="2169183"/>
            <a:ext cx="3668061" cy="3612838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6A8C1F-6CC3-41CB-9847-17B76715E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4" y="1972272"/>
            <a:ext cx="3670110" cy="36091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C563D44-09EC-4D96-9B16-2BB1566988DD}"/>
              </a:ext>
            </a:extLst>
          </p:cNvPr>
          <p:cNvSpPr txBox="1"/>
          <p:nvPr/>
        </p:nvSpPr>
        <p:spPr>
          <a:xfrm>
            <a:off x="3845090" y="5840817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CI Healthy (64-172)</a:t>
            </a:r>
          </a:p>
          <a:p>
            <a:r>
              <a:rPr lang="en-US" dirty="0"/>
              <a:t>              	             After wash count matches 99% CI Healthy (5-28)</a:t>
            </a:r>
          </a:p>
        </p:txBody>
      </p:sp>
    </p:spTree>
    <p:extLst>
      <p:ext uri="{BB962C8B-B14F-4D97-AF65-F5344CB8AC3E}">
        <p14:creationId xmlns:p14="http://schemas.microsoft.com/office/powerpoint/2010/main" val="1414729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tar, outdoor object, slope, night sky&#10;&#10;Description automatically generated">
            <a:extLst>
              <a:ext uri="{FF2B5EF4-FFF2-40B4-BE49-F238E27FC236}">
                <a16:creationId xmlns:a16="http://schemas.microsoft.com/office/drawing/2014/main" id="{CD53E41E-3DDC-42A2-9DA6-E27C2C6E5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11190"/>
            <a:ext cx="3398436" cy="3433775"/>
          </a:xfrm>
          <a:prstGeom prst="rect">
            <a:avLst/>
          </a:prstGeom>
        </p:spPr>
      </p:pic>
      <p:pic>
        <p:nvPicPr>
          <p:cNvPr id="3" name="Picture 2" descr="A picture containing outdoor, white, outdoor object, star&#10;&#10;Description automatically generated">
            <a:extLst>
              <a:ext uri="{FF2B5EF4-FFF2-40B4-BE49-F238E27FC236}">
                <a16:creationId xmlns:a16="http://schemas.microsoft.com/office/drawing/2014/main" id="{FF3F6F0F-531C-43C7-8A82-F63EB4580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649" y="2311190"/>
            <a:ext cx="3398435" cy="343377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70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1314 (Ex: 1134 ; Large: 180)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212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: Before wash count lower than CI stage I lung cancer 1 (950-1558)</a:t>
            </a:r>
          </a:p>
          <a:p>
            <a:r>
              <a:rPr lang="en-US" dirty="0"/>
              <a:t>              	             After wash count higher CI of stage I lung cancer (151-370)	</a:t>
            </a:r>
          </a:p>
          <a:p>
            <a:r>
              <a:rPr lang="en-US" dirty="0"/>
              <a:t>Note: 22 %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0C145-B869-4ED5-B688-262C84808A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87" t="16493" r="59287" b="11076"/>
          <a:stretch/>
        </p:blipFill>
        <p:spPr>
          <a:xfrm>
            <a:off x="453578" y="2191425"/>
            <a:ext cx="4096067" cy="349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25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70" y="129063"/>
            <a:ext cx="11406702" cy="1325563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PANORAMA of Plasma Sample 71 (Prediction: Cancer)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40098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 cancerous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199 (Ex: 168; Large: 31)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95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5FA15E9-97E1-4F87-BC8D-BAEFE157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3284" r="28810"/>
          <a:stretch/>
        </p:blipFill>
        <p:spPr>
          <a:xfrm>
            <a:off x="156109" y="2067475"/>
            <a:ext cx="3504997" cy="350560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661F0A-C346-4BDF-B5B5-2DF496D09E72}"/>
              </a:ext>
            </a:extLst>
          </p:cNvPr>
          <p:cNvSpPr txBox="1"/>
          <p:nvPr/>
        </p:nvSpPr>
        <p:spPr>
          <a:xfrm>
            <a:off x="4152993" y="5548889"/>
            <a:ext cx="991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than CI of stage 1 (950-1558) 	             </a:t>
            </a:r>
          </a:p>
          <a:p>
            <a:r>
              <a:rPr lang="en-US" dirty="0"/>
              <a:t>	             After wash lower than CI stage 1 (151-370) and</a:t>
            </a:r>
          </a:p>
          <a:p>
            <a:r>
              <a:rPr lang="en-US" dirty="0"/>
              <a:t>                               higher than Healthy (5-70)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90F0697-AFC6-4A78-8DF8-CB08CDCACB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2" t="4341" r="28866"/>
          <a:stretch/>
        </p:blipFill>
        <p:spPr>
          <a:xfrm>
            <a:off x="113059" y="1767344"/>
            <a:ext cx="3881505" cy="3862700"/>
          </a:xfrm>
          <a:prstGeom prst="rect">
            <a:avLst/>
          </a:prstGeom>
        </p:spPr>
      </p:pic>
      <p:pic>
        <p:nvPicPr>
          <p:cNvPr id="7" name="Picture 6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F01A2359-F886-4430-86E0-04ED38D383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005" y="1839595"/>
            <a:ext cx="3681756" cy="3701174"/>
          </a:xfrm>
          <a:prstGeom prst="rect">
            <a:avLst/>
          </a:prstGeom>
        </p:spPr>
      </p:pic>
      <p:pic>
        <p:nvPicPr>
          <p:cNvPr id="12" name="Picture 11" descr="A picture containing text, star, dark, night sky&#10;&#10;Description automatically generated">
            <a:extLst>
              <a:ext uri="{FF2B5EF4-FFF2-40B4-BE49-F238E27FC236}">
                <a16:creationId xmlns:a16="http://schemas.microsoft.com/office/drawing/2014/main" id="{79721C75-1EE1-493D-9EA7-3FB11E2FF9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785" y="1848106"/>
            <a:ext cx="3681757" cy="370117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F72FF5-AF8F-4606-BAE8-EC87A8FC7194}"/>
              </a:ext>
            </a:extLst>
          </p:cNvPr>
          <p:cNvCxnSpPr/>
          <p:nvPr/>
        </p:nvCxnSpPr>
        <p:spPr>
          <a:xfrm>
            <a:off x="7545588" y="5445551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2147FE-3F55-45B1-B9B0-22277671A742}"/>
              </a:ext>
            </a:extLst>
          </p:cNvPr>
          <p:cNvCxnSpPr/>
          <p:nvPr/>
        </p:nvCxnSpPr>
        <p:spPr>
          <a:xfrm>
            <a:off x="11431002" y="5445551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327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70" y="129063"/>
            <a:ext cx="11406702" cy="1325563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PANORAMA of Plasma Sample 72 (Prediction: Healthy)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15513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 healthy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138 (Ex: 105; Large: 33)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5FA15E9-97E1-4F87-BC8D-BAEFE157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3284" r="28810"/>
          <a:stretch/>
        </p:blipFill>
        <p:spPr>
          <a:xfrm>
            <a:off x="156109" y="2067475"/>
            <a:ext cx="3504997" cy="350560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661F0A-C346-4BDF-B5B5-2DF496D09E72}"/>
              </a:ext>
            </a:extLst>
          </p:cNvPr>
          <p:cNvSpPr txBox="1"/>
          <p:nvPr/>
        </p:nvSpPr>
        <p:spPr>
          <a:xfrm>
            <a:off x="3907896" y="5595697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than CI Healthy (64-172)</a:t>
            </a:r>
          </a:p>
          <a:p>
            <a:r>
              <a:rPr lang="en-US" dirty="0"/>
              <a:t>              	             After wash count matches 99% CI Healthy (5-28)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ECE9BF5-E62E-4CDA-9E69-2CEB34619E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5" t="5184" r="29021"/>
          <a:stretch/>
        </p:blipFill>
        <p:spPr>
          <a:xfrm>
            <a:off x="115513" y="1831474"/>
            <a:ext cx="3757888" cy="3713233"/>
          </a:xfrm>
          <a:prstGeom prst="rect">
            <a:avLst/>
          </a:prstGeom>
        </p:spPr>
      </p:pic>
      <p:pic>
        <p:nvPicPr>
          <p:cNvPr id="9" name="Picture 8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489CFB60-F297-449D-9396-EDA69A1AA9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333" y="1831473"/>
            <a:ext cx="3709333" cy="3713234"/>
          </a:xfrm>
          <a:prstGeom prst="rect">
            <a:avLst/>
          </a:prstGeom>
        </p:spPr>
      </p:pic>
      <p:pic>
        <p:nvPicPr>
          <p:cNvPr id="15" name="Picture 1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627A864F-2379-49F7-BED6-E5EC1FFBE3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27" y="1831473"/>
            <a:ext cx="3701496" cy="371323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D6F6530-7A97-4788-AD52-A04C3C13F5B3}"/>
              </a:ext>
            </a:extLst>
          </p:cNvPr>
          <p:cNvCxnSpPr/>
          <p:nvPr/>
        </p:nvCxnSpPr>
        <p:spPr>
          <a:xfrm>
            <a:off x="7452121" y="5443980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9491AF-5325-40D9-A90B-D2BCB8A5D48F}"/>
              </a:ext>
            </a:extLst>
          </p:cNvPr>
          <p:cNvCxnSpPr/>
          <p:nvPr/>
        </p:nvCxnSpPr>
        <p:spPr>
          <a:xfrm>
            <a:off x="11468710" y="5443980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838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ree, outdoor, night&#10;&#10;Description automatically generated">
            <a:extLst>
              <a:ext uri="{FF2B5EF4-FFF2-40B4-BE49-F238E27FC236}">
                <a16:creationId xmlns:a16="http://schemas.microsoft.com/office/drawing/2014/main" id="{FB3146C8-8C64-4A2E-AD03-001B9B072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681" y="2311190"/>
            <a:ext cx="3398436" cy="3451445"/>
          </a:xfrm>
          <a:prstGeom prst="rect">
            <a:avLst/>
          </a:prstGeom>
        </p:spPr>
      </p:pic>
      <p:pic>
        <p:nvPicPr>
          <p:cNvPr id="7" name="Picture 6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7ACBB083-F773-4CAD-8306-4DFCC3F7C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193" y="2311190"/>
            <a:ext cx="3398436" cy="345144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73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2026 (Ex: 1098 ; Large: 928)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516193" y="1664829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277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: Before wash count Exceeds CI stage I lung cancer 1 (950-1558)</a:t>
            </a:r>
          </a:p>
          <a:p>
            <a:r>
              <a:rPr lang="en-US" dirty="0"/>
              <a:t>              	             After wash count matches CI of stage I lung cancer (151-370)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7BD4A7-E6E7-4A93-AE51-C24235E335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73" t="18779" r="58019" b="14142"/>
          <a:stretch/>
        </p:blipFill>
        <p:spPr>
          <a:xfrm>
            <a:off x="277371" y="2220920"/>
            <a:ext cx="4420990" cy="336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78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night&#10;&#10;Description automatically generated">
            <a:extLst>
              <a:ext uri="{FF2B5EF4-FFF2-40B4-BE49-F238E27FC236}">
                <a16:creationId xmlns:a16="http://schemas.microsoft.com/office/drawing/2014/main" id="{6F81640E-88DC-42CA-9EF8-6588A1D4F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804" y="2301924"/>
            <a:ext cx="3398436" cy="3451445"/>
          </a:xfrm>
          <a:prstGeom prst="rect">
            <a:avLst/>
          </a:prstGeom>
        </p:spPr>
      </p:pic>
      <p:pic>
        <p:nvPicPr>
          <p:cNvPr id="7" name="Picture 6" descr="A picture containing outdoor object, star, dark, night&#10;&#10;Description automatically generated">
            <a:extLst>
              <a:ext uri="{FF2B5EF4-FFF2-40B4-BE49-F238E27FC236}">
                <a16:creationId xmlns:a16="http://schemas.microsoft.com/office/drawing/2014/main" id="{322A6C15-DEB3-415C-9966-D3DF4B541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76391"/>
            <a:ext cx="3404165" cy="345144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74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261 (Ex:  171; Large: 90)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8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slightly higher CI Healthy (64-172)</a:t>
            </a:r>
          </a:p>
          <a:p>
            <a:r>
              <a:rPr lang="en-US" dirty="0"/>
              <a:t>              	             After wash count matches CI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3BB1E7-685C-48AE-8C36-5662B2BED3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70" t="17662" r="59005" b="11077"/>
          <a:stretch/>
        </p:blipFill>
        <p:spPr>
          <a:xfrm>
            <a:off x="389883" y="2229449"/>
            <a:ext cx="4311434" cy="362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20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hite, outdoor object, night&#10;&#10;Description automatically generated">
            <a:extLst>
              <a:ext uri="{FF2B5EF4-FFF2-40B4-BE49-F238E27FC236}">
                <a16:creationId xmlns:a16="http://schemas.microsoft.com/office/drawing/2014/main" id="{D7FADC16-7B5E-4EF4-80A4-CEDF57FC3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848" y="2294061"/>
            <a:ext cx="3398436" cy="3433775"/>
          </a:xfrm>
          <a:prstGeom prst="rect">
            <a:avLst/>
          </a:prstGeom>
        </p:spPr>
      </p:pic>
      <p:pic>
        <p:nvPicPr>
          <p:cNvPr id="4" name="Picture 3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130F9B21-60DE-49C3-8B23-4A1CB5030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020" y="2269273"/>
            <a:ext cx="3398434" cy="34337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75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468 (Ex: 123 ; Large: 345)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40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significantly higher CI Healthy (64-172)</a:t>
            </a:r>
          </a:p>
          <a:p>
            <a:r>
              <a:rPr lang="en-US" dirty="0"/>
              <a:t>              	             After wash count slightly higher than CI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A58DC0-A464-46DC-96C9-D06C0A4A6C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78" t="17107" r="59297" b="11255"/>
          <a:stretch/>
        </p:blipFill>
        <p:spPr>
          <a:xfrm>
            <a:off x="427740" y="2269273"/>
            <a:ext cx="4131181" cy="348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45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70" y="129063"/>
            <a:ext cx="11406702" cy="1325563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PANORAMA of Plasma Sample 53 (Prediction: Healthy)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228636" y="6191778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Looks Healthy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783F7F-7463-46A5-A5A3-75B0197109DD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178 (Ex: 147; Large</a:t>
            </a:r>
            <a:r>
              <a:rPr lang="en-US" b="1"/>
              <a:t>: 31)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88B53C-A016-4274-9B66-BAD86DD82365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6C431E50-404D-4E7B-91E1-3AAD05806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1" t="3755" r="28611"/>
          <a:stretch/>
        </p:blipFill>
        <p:spPr>
          <a:xfrm>
            <a:off x="101727" y="1790362"/>
            <a:ext cx="3953906" cy="3903430"/>
          </a:xfrm>
        </p:spPr>
      </p:pic>
      <p:pic>
        <p:nvPicPr>
          <p:cNvPr id="9" name="Picture 8" descr="A picture containing white, night sky&#10;&#10;Description automatically generated">
            <a:extLst>
              <a:ext uri="{FF2B5EF4-FFF2-40B4-BE49-F238E27FC236}">
                <a16:creationId xmlns:a16="http://schemas.microsoft.com/office/drawing/2014/main" id="{A0741DCB-FA76-4EA2-98F4-A843923EE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413" y="1866437"/>
            <a:ext cx="3862726" cy="3903430"/>
          </a:xfrm>
          <a:prstGeom prst="rect">
            <a:avLst/>
          </a:prstGeom>
        </p:spPr>
      </p:pic>
      <p:pic>
        <p:nvPicPr>
          <p:cNvPr id="14" name="Picture 13" descr="A picture containing star, outdoor object, dark, night&#10;&#10;Description automatically generated">
            <a:extLst>
              <a:ext uri="{FF2B5EF4-FFF2-40B4-BE49-F238E27FC236}">
                <a16:creationId xmlns:a16="http://schemas.microsoft.com/office/drawing/2014/main" id="{CD825ACB-64E5-47FB-8F7C-D3DE2832DB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541" y="1866438"/>
            <a:ext cx="3825931" cy="390342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FAA6BD-D0FF-4AC2-BB40-D6F0FB3AA03E}"/>
              </a:ext>
            </a:extLst>
          </p:cNvPr>
          <p:cNvCxnSpPr/>
          <p:nvPr/>
        </p:nvCxnSpPr>
        <p:spPr>
          <a:xfrm>
            <a:off x="7388113" y="5600443"/>
            <a:ext cx="4206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D03ABC-7B83-4984-AB47-57F5D0E7C45F}"/>
              </a:ext>
            </a:extLst>
          </p:cNvPr>
          <p:cNvCxnSpPr/>
          <p:nvPr/>
        </p:nvCxnSpPr>
        <p:spPr>
          <a:xfrm>
            <a:off x="11350351" y="5600443"/>
            <a:ext cx="4206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F28689FA-9094-4B0E-B95D-BF8A04F972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1" t="3755" r="28611"/>
          <a:stretch/>
        </p:blipFill>
        <p:spPr>
          <a:xfrm>
            <a:off x="254127" y="1942762"/>
            <a:ext cx="3953906" cy="390343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EEDF00-069C-4C75-932C-17BC87BCD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9" y="1742131"/>
            <a:ext cx="3950550" cy="390177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E9BAD7-B123-4D7E-B34D-11050B9E1649}"/>
              </a:ext>
            </a:extLst>
          </p:cNvPr>
          <p:cNvSpPr txBox="1"/>
          <p:nvPr/>
        </p:nvSpPr>
        <p:spPr>
          <a:xfrm>
            <a:off x="3845090" y="5840817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than CI Healthy (64-172)</a:t>
            </a:r>
          </a:p>
          <a:p>
            <a:r>
              <a:rPr lang="en-US" dirty="0"/>
              <a:t>              	             After wash count matches 99% CI Healthy (5-28)</a:t>
            </a:r>
          </a:p>
        </p:txBody>
      </p:sp>
    </p:spTree>
    <p:extLst>
      <p:ext uri="{BB962C8B-B14F-4D97-AF65-F5344CB8AC3E}">
        <p14:creationId xmlns:p14="http://schemas.microsoft.com/office/powerpoint/2010/main" val="2409874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70" y="129063"/>
            <a:ext cx="11406702" cy="1325563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PANORAMA of Plasma Sample 54 (Prediction: Healthy)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15513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 healthy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216 (Ex: 168; Large: 48)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5FA15E9-97E1-4F87-BC8D-BAEFE157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3284" r="28810"/>
          <a:stretch/>
        </p:blipFill>
        <p:spPr>
          <a:xfrm>
            <a:off x="156109" y="2067475"/>
            <a:ext cx="3504997" cy="350560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661F0A-C346-4BDF-B5B5-2DF496D09E72}"/>
              </a:ext>
            </a:extLst>
          </p:cNvPr>
          <p:cNvSpPr txBox="1"/>
          <p:nvPr/>
        </p:nvSpPr>
        <p:spPr>
          <a:xfrm>
            <a:off x="3907896" y="5595697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than CI Healthy (64-172)</a:t>
            </a:r>
          </a:p>
          <a:p>
            <a:r>
              <a:rPr lang="en-US" dirty="0"/>
              <a:t>              	             After wash count higher than 99% CI Healthy (5-28) but lower than 70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FBA2E147-5A47-4FFC-84A5-8324737BB6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 t="5353" r="28634"/>
          <a:stretch/>
        </p:blipFill>
        <p:spPr>
          <a:xfrm>
            <a:off x="156109" y="1826404"/>
            <a:ext cx="3859213" cy="3734987"/>
          </a:xfrm>
          <a:prstGeom prst="rect">
            <a:avLst/>
          </a:prstGeom>
        </p:spPr>
      </p:pic>
      <p:pic>
        <p:nvPicPr>
          <p:cNvPr id="6" name="Picture 5" descr="A picture containing white, outdoor object, night sky&#10;&#10;Description automatically generated">
            <a:extLst>
              <a:ext uri="{FF2B5EF4-FFF2-40B4-BE49-F238E27FC236}">
                <a16:creationId xmlns:a16="http://schemas.microsoft.com/office/drawing/2014/main" id="{A6C2B32D-BCCB-41E7-8BF1-EFBCE271C1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069" y="1826404"/>
            <a:ext cx="3563668" cy="3601459"/>
          </a:xfrm>
          <a:prstGeom prst="rect">
            <a:avLst/>
          </a:prstGeom>
        </p:spPr>
      </p:pic>
      <p:pic>
        <p:nvPicPr>
          <p:cNvPr id="9" name="Picture 8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16ED3791-EDED-4053-8F5B-AC0C90BCE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785" y="1826406"/>
            <a:ext cx="3581181" cy="359632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696E19-946F-4BD8-AFB4-CC8C4500EFD6}"/>
              </a:ext>
            </a:extLst>
          </p:cNvPr>
          <p:cNvCxnSpPr/>
          <p:nvPr/>
        </p:nvCxnSpPr>
        <p:spPr>
          <a:xfrm>
            <a:off x="7337060" y="5261728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CD59D83-D5E4-4691-82C4-9D3808A27C79}"/>
              </a:ext>
            </a:extLst>
          </p:cNvPr>
          <p:cNvCxnSpPr/>
          <p:nvPr/>
        </p:nvCxnSpPr>
        <p:spPr>
          <a:xfrm>
            <a:off x="11250756" y="5252301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65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70" y="129063"/>
            <a:ext cx="11406702" cy="1325563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PANORAMA of Plasma Sample 55 (Prediction: Healthy)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15513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 healthy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236 (Ex: 159; Large: 77)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5FA15E9-97E1-4F87-BC8D-BAEFE157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3284" r="28810"/>
          <a:stretch/>
        </p:blipFill>
        <p:spPr>
          <a:xfrm>
            <a:off x="156109" y="2067475"/>
            <a:ext cx="3504997" cy="350560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661F0A-C346-4BDF-B5B5-2DF496D09E72}"/>
              </a:ext>
            </a:extLst>
          </p:cNvPr>
          <p:cNvSpPr txBox="1"/>
          <p:nvPr/>
        </p:nvSpPr>
        <p:spPr>
          <a:xfrm>
            <a:off x="3907896" y="5595697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than CI Healthy (64-172)</a:t>
            </a:r>
          </a:p>
          <a:p>
            <a:r>
              <a:rPr lang="en-US" dirty="0"/>
              <a:t>              	             After wash count higher than 99% CI Healthy (5-28) but lower than 70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DDC18A3-5BB5-49F6-A599-142E05D19B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0" t="3835" r="28943"/>
          <a:stretch/>
        </p:blipFill>
        <p:spPr>
          <a:xfrm>
            <a:off x="261808" y="1777594"/>
            <a:ext cx="3720666" cy="3683451"/>
          </a:xfrm>
          <a:prstGeom prst="rect">
            <a:avLst/>
          </a:prstGeom>
        </p:spPr>
      </p:pic>
      <p:pic>
        <p:nvPicPr>
          <p:cNvPr id="10" name="Picture 9" descr="A picture containing tree, outdoor, star, outdoor object&#10;&#10;Description automatically generated">
            <a:extLst>
              <a:ext uri="{FF2B5EF4-FFF2-40B4-BE49-F238E27FC236}">
                <a16:creationId xmlns:a16="http://schemas.microsoft.com/office/drawing/2014/main" id="{FBB0535A-21C5-41AF-95FA-42D5FDF27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974" y="1791289"/>
            <a:ext cx="3720666" cy="3736381"/>
          </a:xfrm>
          <a:prstGeom prst="rect">
            <a:avLst/>
          </a:prstGeom>
        </p:spPr>
      </p:pic>
      <p:pic>
        <p:nvPicPr>
          <p:cNvPr id="15" name="Picture 14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7357479F-4ECF-4FE1-911F-F6478E306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26" y="1815357"/>
            <a:ext cx="3720666" cy="372458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084608-E855-441C-8997-127A65B6BB03}"/>
              </a:ext>
            </a:extLst>
          </p:cNvPr>
          <p:cNvCxnSpPr/>
          <p:nvPr/>
        </p:nvCxnSpPr>
        <p:spPr>
          <a:xfrm>
            <a:off x="11437720" y="5415699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87CA97-DA9B-40DD-A79B-0648D76E3EAC}"/>
              </a:ext>
            </a:extLst>
          </p:cNvPr>
          <p:cNvCxnSpPr/>
          <p:nvPr/>
        </p:nvCxnSpPr>
        <p:spPr>
          <a:xfrm>
            <a:off x="7489460" y="5414128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988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70" y="129063"/>
            <a:ext cx="11406702" cy="1325563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PANORAMA of Plasma Sample 56 (Prediction: Healthy)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15513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 healthy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194 (Ex: 162; Large: 32)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59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5FA15E9-97E1-4F87-BC8D-BAEFE157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3284" r="28810"/>
          <a:stretch/>
        </p:blipFill>
        <p:spPr>
          <a:xfrm>
            <a:off x="156109" y="2067475"/>
            <a:ext cx="3504997" cy="350560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661F0A-C346-4BDF-B5B5-2DF496D09E72}"/>
              </a:ext>
            </a:extLst>
          </p:cNvPr>
          <p:cNvSpPr txBox="1"/>
          <p:nvPr/>
        </p:nvSpPr>
        <p:spPr>
          <a:xfrm>
            <a:off x="3907896" y="5595697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than CI Healthy (64-172)</a:t>
            </a:r>
          </a:p>
          <a:p>
            <a:r>
              <a:rPr lang="en-US" dirty="0"/>
              <a:t>              	             After wash count higher than 99% CI Healthy (5-28) but lower than 70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3DCED92-56C3-4280-8013-CF26740C75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5" t="5015" r="28789"/>
          <a:stretch/>
        </p:blipFill>
        <p:spPr>
          <a:xfrm>
            <a:off x="91000" y="1674940"/>
            <a:ext cx="4070997" cy="4008641"/>
          </a:xfrm>
          <a:prstGeom prst="rect">
            <a:avLst/>
          </a:prstGeom>
        </p:spPr>
      </p:pic>
      <p:pic>
        <p:nvPicPr>
          <p:cNvPr id="7" name="Picture 6" descr="A picture containing star, outdoor object, night&#10;&#10;Description automatically generated">
            <a:extLst>
              <a:ext uri="{FF2B5EF4-FFF2-40B4-BE49-F238E27FC236}">
                <a16:creationId xmlns:a16="http://schemas.microsoft.com/office/drawing/2014/main" id="{EB01DED1-62DE-422F-B5CB-CC89EEC50C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097" y="1831474"/>
            <a:ext cx="3760273" cy="3764223"/>
          </a:xfrm>
          <a:prstGeom prst="rect">
            <a:avLst/>
          </a:prstGeom>
        </p:spPr>
      </p:pic>
      <p:pic>
        <p:nvPicPr>
          <p:cNvPr id="12" name="Picture 11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594DE502-3908-4A54-94B8-BEB45EABA6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777" y="1836396"/>
            <a:ext cx="3722695" cy="375437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9F2622-F883-4EEB-9804-E703D765D7AA}"/>
              </a:ext>
            </a:extLst>
          </p:cNvPr>
          <p:cNvCxnSpPr/>
          <p:nvPr/>
        </p:nvCxnSpPr>
        <p:spPr>
          <a:xfrm>
            <a:off x="7630429" y="5440837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E22F69-3926-4DF3-BC1D-E5F61E46018A}"/>
              </a:ext>
            </a:extLst>
          </p:cNvPr>
          <p:cNvCxnSpPr/>
          <p:nvPr/>
        </p:nvCxnSpPr>
        <p:spPr>
          <a:xfrm>
            <a:off x="11516277" y="5428268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531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70" y="129063"/>
            <a:ext cx="11406702" cy="1325563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PANORAMA of Plasma Sample 57 (Prediction: Cancer)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15513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11% response to miRNA-21</a:t>
            </a:r>
          </a:p>
          <a:p>
            <a:r>
              <a:rPr lang="en-US" dirty="0"/>
              <a:t>Look cancerous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325 (Ex: 241; Large: 84)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111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5FA15E9-97E1-4F87-BC8D-BAEFE157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3284" r="28810"/>
          <a:stretch/>
        </p:blipFill>
        <p:spPr>
          <a:xfrm>
            <a:off x="156109" y="2067475"/>
            <a:ext cx="3504997" cy="350560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661F0A-C346-4BDF-B5B5-2DF496D09E72}"/>
              </a:ext>
            </a:extLst>
          </p:cNvPr>
          <p:cNvSpPr txBox="1"/>
          <p:nvPr/>
        </p:nvSpPr>
        <p:spPr>
          <a:xfrm>
            <a:off x="4152993" y="5548889"/>
            <a:ext cx="991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than CI of stage 1 (950-1558) 	             </a:t>
            </a:r>
          </a:p>
          <a:p>
            <a:r>
              <a:rPr lang="en-US" dirty="0"/>
              <a:t>	             After wash lower than CI stage 1 (151-370) and significantly </a:t>
            </a:r>
          </a:p>
          <a:p>
            <a:r>
              <a:rPr lang="en-US" dirty="0"/>
              <a:t>                               higher than Healthy (5-70)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399FC99-D5F0-4366-A520-B36A5B4D20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62" t="5521" r="28789"/>
          <a:stretch/>
        </p:blipFill>
        <p:spPr>
          <a:xfrm>
            <a:off x="115512" y="1831474"/>
            <a:ext cx="3792383" cy="3720909"/>
          </a:xfrm>
          <a:prstGeom prst="rect">
            <a:avLst/>
          </a:prstGeom>
        </p:spPr>
      </p:pic>
      <p:pic>
        <p:nvPicPr>
          <p:cNvPr id="9" name="Picture 8" descr="A picture containing outdoor object, star, night&#10;&#10;Description automatically generated">
            <a:extLst>
              <a:ext uri="{FF2B5EF4-FFF2-40B4-BE49-F238E27FC236}">
                <a16:creationId xmlns:a16="http://schemas.microsoft.com/office/drawing/2014/main" id="{FE0FB0C9-FFD4-431B-9450-177931D1B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998" y="1831474"/>
            <a:ext cx="3681756" cy="3697324"/>
          </a:xfrm>
          <a:prstGeom prst="rect">
            <a:avLst/>
          </a:prstGeom>
        </p:spPr>
      </p:pic>
      <p:pic>
        <p:nvPicPr>
          <p:cNvPr id="15" name="Picture 14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556F4170-78DF-4494-8878-EEF9303CE6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27" y="1807916"/>
            <a:ext cx="3681756" cy="372088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9C1CA19-1083-4E6B-9A5D-E0AEDEE80980}"/>
              </a:ext>
            </a:extLst>
          </p:cNvPr>
          <p:cNvCxnSpPr/>
          <p:nvPr/>
        </p:nvCxnSpPr>
        <p:spPr>
          <a:xfrm>
            <a:off x="7545588" y="5445551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4C0C83B-D6A7-4B36-B7BF-94C839803709}"/>
              </a:ext>
            </a:extLst>
          </p:cNvPr>
          <p:cNvCxnSpPr/>
          <p:nvPr/>
        </p:nvCxnSpPr>
        <p:spPr>
          <a:xfrm>
            <a:off x="11421576" y="5425126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1D733349-2AC3-4FC3-9D59-7388021C1D5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13" t="6533" r="52216" b="80651"/>
          <a:stretch/>
        </p:blipFill>
        <p:spPr>
          <a:xfrm>
            <a:off x="727198" y="1980897"/>
            <a:ext cx="1181409" cy="48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star, night, outdoor object, jumping&#10;&#10;Description automatically generated">
            <a:extLst>
              <a:ext uri="{FF2B5EF4-FFF2-40B4-BE49-F238E27FC236}">
                <a16:creationId xmlns:a16="http://schemas.microsoft.com/office/drawing/2014/main" id="{117F4CED-5088-490C-941F-C2CB6E7C9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121" y="2285746"/>
            <a:ext cx="3386764" cy="3416112"/>
          </a:xfrm>
          <a:prstGeom prst="rect">
            <a:avLst/>
          </a:prstGeom>
        </p:spPr>
      </p:pic>
      <p:pic>
        <p:nvPicPr>
          <p:cNvPr id="4" name="Picture 3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0076D7B3-01DC-4FF7-9851-B28BD5AB4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439" y="2285746"/>
            <a:ext cx="3386764" cy="341611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58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1486 (Ex: 1440; Large: 46)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68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</a:t>
            </a:r>
            <a:r>
              <a:rPr lang="en-US" u="sng" dirty="0"/>
              <a:t>Before wash count Significantly higher than CI Healthy (64-172)</a:t>
            </a:r>
          </a:p>
          <a:p>
            <a:r>
              <a:rPr lang="en-US" dirty="0"/>
              <a:t>              	             After wash count slightly higher than CI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8CA492-61E8-4FAF-BEBB-5EB2AC2946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99" t="15219" r="57922" b="11982"/>
          <a:stretch/>
        </p:blipFill>
        <p:spPr>
          <a:xfrm>
            <a:off x="86250" y="2236596"/>
            <a:ext cx="4540521" cy="36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48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night, outdoor object, night sky&#10;&#10;Description automatically generated">
            <a:extLst>
              <a:ext uri="{FF2B5EF4-FFF2-40B4-BE49-F238E27FC236}">
                <a16:creationId xmlns:a16="http://schemas.microsoft.com/office/drawing/2014/main" id="{E40315DF-9203-4575-9DF0-3711EE177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77" y="2294022"/>
            <a:ext cx="3392594" cy="3416113"/>
          </a:xfrm>
          <a:prstGeom prst="rect">
            <a:avLst/>
          </a:prstGeom>
        </p:spPr>
      </p:pic>
      <p:pic>
        <p:nvPicPr>
          <p:cNvPr id="3" name="Picture 2" descr="A picture containing outdoor object, outdoor, star, night&#10;&#10;Description automatically generated">
            <a:extLst>
              <a:ext uri="{FF2B5EF4-FFF2-40B4-BE49-F238E27FC236}">
                <a16:creationId xmlns:a16="http://schemas.microsoft.com/office/drawing/2014/main" id="{2E2E0C5B-ECFE-44D4-BC16-9BB39A5F0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286" y="2294023"/>
            <a:ext cx="3392593" cy="341611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59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675 (Ex: 627; Large: 48)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206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than CI stage I lung cancer 1 (950-1558)</a:t>
            </a:r>
          </a:p>
          <a:p>
            <a:r>
              <a:rPr lang="en-US" dirty="0"/>
              <a:t>              	             After wash count matches CI of stage I lung cancer (151-370)	</a:t>
            </a:r>
          </a:p>
          <a:p>
            <a:r>
              <a:rPr lang="en-US" dirty="0"/>
              <a:t>Note: 27 %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2DBDC-E7E7-42E3-876C-91BAF3D66E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62" t="17881" r="57045" b="12410"/>
          <a:stretch/>
        </p:blipFill>
        <p:spPr>
          <a:xfrm>
            <a:off x="308280" y="2294022"/>
            <a:ext cx="4489202" cy="348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37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2882</TotalTime>
  <Words>1900</Words>
  <Application>Microsoft Office PowerPoint</Application>
  <PresentationFormat>Widescreen</PresentationFormat>
  <Paragraphs>261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Blind Test Healthy vs Breast Cancer Plasma Samples based on Exosome count using PANORAMA</vt:lpstr>
      <vt:lpstr>PANORAMA of Plasma Sample 52 (Prediction: Healthy)</vt:lpstr>
      <vt:lpstr>PANORAMA of Plasma Sample 53 (Prediction: Healthy)</vt:lpstr>
      <vt:lpstr>PANORAMA of Plasma Sample 54 (Prediction: Healthy)</vt:lpstr>
      <vt:lpstr>PANORAMA of Plasma Sample 55 (Prediction: Healthy)</vt:lpstr>
      <vt:lpstr>PANORAMA of Plasma Sample 56 (Prediction: Healthy)</vt:lpstr>
      <vt:lpstr>PANORAMA of Plasma Sample 57 (Prediction: Cancer)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PANORAMA of Plasma Sample 71 (Prediction: Cancer)</vt:lpstr>
      <vt:lpstr>PANORAMA of Plasma Sample 72 (Prediction: Healthy)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Blind Test Healthy vs Breast Plasma Samples</dc:title>
  <dc:creator>nareg ohannesian</dc:creator>
  <cp:lastModifiedBy>Sadman Mallick</cp:lastModifiedBy>
  <cp:revision>132</cp:revision>
  <dcterms:created xsi:type="dcterms:W3CDTF">2022-03-09T20:55:43Z</dcterms:created>
  <dcterms:modified xsi:type="dcterms:W3CDTF">2024-02-25T22:30:34Z</dcterms:modified>
</cp:coreProperties>
</file>